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1"/>
  </p:sldMasterIdLst>
  <p:notesMasterIdLst>
    <p:notesMasterId r:id="rId21"/>
  </p:notesMasterIdLst>
  <p:sldIdLst>
    <p:sldId id="256" r:id="rId2"/>
    <p:sldId id="257" r:id="rId3"/>
    <p:sldId id="284" r:id="rId4"/>
    <p:sldId id="286" r:id="rId5"/>
    <p:sldId id="263" r:id="rId6"/>
    <p:sldId id="274" r:id="rId7"/>
    <p:sldId id="267" r:id="rId8"/>
    <p:sldId id="283" r:id="rId9"/>
    <p:sldId id="277" r:id="rId10"/>
    <p:sldId id="265" r:id="rId11"/>
    <p:sldId id="287" r:id="rId12"/>
    <p:sldId id="285" r:id="rId13"/>
    <p:sldId id="279" r:id="rId14"/>
    <p:sldId id="264" r:id="rId15"/>
    <p:sldId id="275" r:id="rId16"/>
    <p:sldId id="282" r:id="rId17"/>
    <p:sldId id="281" r:id="rId18"/>
    <p:sldId id="26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32" autoAdjust="0"/>
  </p:normalViewPr>
  <p:slideViewPr>
    <p:cSldViewPr snapToGrid="0" snapToObjects="1">
      <p:cViewPr varScale="1">
        <p:scale>
          <a:sx n="83" d="100"/>
          <a:sy n="83" d="100"/>
        </p:scale>
        <p:origin x="-1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0CD76-9EFD-C440-97ED-7FC2E592E7A3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980BD-BEF1-5C43-9214-C30111EB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80BD-BEF1-5C43-9214-C30111EB5E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3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</a:t>
            </a:r>
            <a:r>
              <a:rPr lang="en-US" baseline="0" dirty="0" smtClean="0"/>
              <a:t> stories about anchor windlass, fuel leak, alternator bracket,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80BD-BEF1-5C43-9214-C30111EB5E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7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stories</a:t>
            </a:r>
            <a:r>
              <a:rPr lang="en-US" baseline="0" dirty="0" smtClean="0"/>
              <a:t> about anchor windlass breaking, getting line caught in winch, fuel leak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80BD-BEF1-5C43-9214-C30111EB5E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0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AD56-E9FC-AD49-A632-37DBDBCCF8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AD56-E9FC-AD49-A632-37DBDBCC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AD56-E9FC-AD49-A632-37DBDBCC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AD56-E9FC-AD49-A632-37DBDBCC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AD56-E9FC-AD49-A632-37DBDBCCF8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AD56-E9FC-AD49-A632-37DBDBCC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AD56-E9FC-AD49-A632-37DBDBCC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AD56-E9FC-AD49-A632-37DBDBCC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AD56-E9FC-AD49-A632-37DBDBCC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5084458-AE14-D644-9F53-1C3AC5941F1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E50AD56-E9FC-AD49-A632-37DBDBCCF8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0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0242"/>
            <a:ext cx="9144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842" y="0"/>
            <a:ext cx="6498158" cy="48809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Sailing </a:t>
            </a:r>
            <a:r>
              <a:rPr lang="en-US" dirty="0" smtClean="0">
                <a:solidFill>
                  <a:schemeClr val="tx2"/>
                </a:solidFill>
              </a:rPr>
              <a:t>Safely Singlehanded: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Ultimate in Social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Distancing 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3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786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Prepare Yourself</a:t>
            </a:r>
            <a:r>
              <a:rPr lang="mr-IN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6705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Take things apart and put them back together BEFORE you need to: windlass, winch, filters, impellers, bleed system, head,  etc. 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Carry PAPER manuals </a:t>
            </a:r>
            <a:r>
              <a:rPr lang="en-US" sz="2000" dirty="0">
                <a:solidFill>
                  <a:srgbClr val="FFFFFF"/>
                </a:solidFill>
                <a:latin typeface="News Gothic MT"/>
                <a:cs typeface="News Gothic MT"/>
              </a:rPr>
              <a:t>and repair </a:t>
            </a:r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guides, indexed by you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Learn </a:t>
            </a:r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to </a:t>
            </a:r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read the weather and interpret </a:t>
            </a:r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VHF forecasts</a:t>
            </a:r>
            <a:endParaRPr lang="en-US" sz="2000" dirty="0" smtClean="0">
              <a:solidFill>
                <a:srgbClr val="FFFFFF"/>
              </a:solidFill>
              <a:latin typeface="News Gothic MT"/>
              <a:cs typeface="News Gothic MT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Understand and use mechanical advantage, blocks and tackles, running hitch, etc. </a:t>
            </a:r>
            <a:endParaRPr lang="en-US" sz="2000" dirty="0">
              <a:solidFill>
                <a:srgbClr val="FFFFFF"/>
              </a:solidFill>
              <a:latin typeface="News Gothic MT"/>
              <a:cs typeface="News Gothic MT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Practice </a:t>
            </a:r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heaving to, reefing, docking, anchoring, picking up a mooring, raising sail, etc. </a:t>
            </a:r>
            <a:endParaRPr lang="en-US" sz="2000" dirty="0" smtClean="0">
              <a:solidFill>
                <a:srgbClr val="FFFFFF"/>
              </a:solidFill>
              <a:latin typeface="News Gothic MT"/>
              <a:cs typeface="News Gothic MT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Learn </a:t>
            </a:r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charting, navigation and rules of the road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News Gothic MT"/>
                <a:cs typeface="News Gothic MT"/>
              </a:rPr>
              <a:t>READ about other’s lessons learned</a:t>
            </a:r>
            <a:endParaRPr lang="en-US" sz="2000" dirty="0">
              <a:solidFill>
                <a:srgbClr val="FFFFFF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6418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86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12994" y="834968"/>
            <a:ext cx="6679743" cy="5009807"/>
          </a:xfrm>
          <a:prstGeom prst="rect">
            <a:avLst/>
          </a:prstGeom>
        </p:spPr>
      </p:pic>
      <p:pic>
        <p:nvPicPr>
          <p:cNvPr id="4" name="Content Placeholder 3" descr="IMG_870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7069" y="0"/>
            <a:ext cx="6108382" cy="3298960"/>
          </a:xfrm>
        </p:spPr>
      </p:pic>
      <p:pic>
        <p:nvPicPr>
          <p:cNvPr id="6" name="Picture 5" descr="IMG_86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884" y="3298960"/>
            <a:ext cx="4327679" cy="32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2458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Plan Ahead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For long days or anticipated stretches of bad weather, cook ahead of time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Put a ladder over the side when you go kayaking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Simplify systems with an eye to being solo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Write down the weather reports for various areas as you listen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Read the cruising guide, coast pilot and chart the night before: chart your course before you leave so there are no surprises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5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14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55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80531" y="107576"/>
            <a:ext cx="5811020" cy="1336956"/>
          </a:xfrm>
        </p:spPr>
        <p:txBody>
          <a:bodyPr/>
          <a:lstStyle/>
          <a:p>
            <a:r>
              <a:rPr lang="en-US" dirty="0" smtClean="0"/>
              <a:t>Prepare the boat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3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1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80510"/>
            <a:ext cx="8042276" cy="598922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Organize boat to keep needed things close at </a:t>
            </a:r>
            <a:r>
              <a:rPr lang="en-US" dirty="0" smtClean="0">
                <a:solidFill>
                  <a:srgbClr val="FFFFFF"/>
                </a:solidFill>
              </a:rPr>
              <a:t>hand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Dock lines </a:t>
            </a:r>
            <a:r>
              <a:rPr lang="en-US" dirty="0" err="1" smtClean="0">
                <a:solidFill>
                  <a:srgbClr val="FFFFFF"/>
                </a:solidFill>
              </a:rPr>
              <a:t>hanked</a:t>
            </a:r>
            <a:r>
              <a:rPr lang="en-US" dirty="0" smtClean="0">
                <a:solidFill>
                  <a:srgbClr val="FFFFFF"/>
                </a:solidFill>
              </a:rPr>
              <a:t> onto lifelines</a:t>
            </a:r>
          </a:p>
          <a:p>
            <a:r>
              <a:rPr lang="en-US" dirty="0">
                <a:solidFill>
                  <a:srgbClr val="FFFFFF"/>
                </a:solidFill>
              </a:rPr>
              <a:t>M</a:t>
            </a:r>
            <a:r>
              <a:rPr lang="en-US" dirty="0" smtClean="0">
                <a:solidFill>
                  <a:srgbClr val="FFFFFF"/>
                </a:solidFill>
              </a:rPr>
              <a:t>idships docking line for quick access from helm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Handle for windlass stored on deck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Lifting tackle for outboard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Clips on fenders for quick docking prep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Pockets in cockpit to keep necessaries handy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Thermos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Wetsuit, mask and plan for diving on prop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Boat organization drawings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Jack lines and pad-eyes for tethers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Stern line flaked into a plastic milk tote</a:t>
            </a:r>
          </a:p>
        </p:txBody>
      </p:sp>
    </p:spTree>
    <p:extLst>
      <p:ext uri="{BB962C8B-B14F-4D97-AF65-F5344CB8AC3E}">
        <p14:creationId xmlns:p14="http://schemas.microsoft.com/office/powerpoint/2010/main" val="235734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Anchoring </a:t>
            </a:r>
            <a:r>
              <a:rPr lang="en-US" dirty="0" smtClean="0"/>
              <a:t>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81787"/>
            <a:ext cx="8042276" cy="4740183"/>
          </a:xfrm>
        </p:spPr>
        <p:txBody>
          <a:bodyPr>
            <a:normAutofit/>
          </a:bodyPr>
          <a:lstStyle/>
          <a:p>
            <a:r>
              <a:rPr lang="en-US" dirty="0" smtClean="0"/>
              <a:t>Have anchor ready </a:t>
            </a:r>
            <a:r>
              <a:rPr lang="mr-IN" dirty="0" smtClean="0"/>
              <a:t>–</a:t>
            </a:r>
            <a:r>
              <a:rPr lang="en-US" dirty="0" smtClean="0"/>
              <a:t> head into wind and let boat stall as you move forward.</a:t>
            </a:r>
          </a:p>
          <a:p>
            <a:r>
              <a:rPr lang="en-US" dirty="0" smtClean="0"/>
              <a:t>Drop anchor and pay out slowly as bow falls off in wind. </a:t>
            </a:r>
            <a:r>
              <a:rPr lang="en-US" dirty="0"/>
              <a:t> </a:t>
            </a:r>
            <a:r>
              <a:rPr lang="en-US" dirty="0" smtClean="0"/>
              <a:t>In a stiff breeze, set anchor with the wind.  In light airs, pay out chain and back down in increments</a:t>
            </a:r>
          </a:p>
          <a:p>
            <a:r>
              <a:rPr lang="en-US" dirty="0" smtClean="0"/>
              <a:t>Have</a:t>
            </a:r>
            <a:r>
              <a:rPr lang="en-US" dirty="0" smtClean="0"/>
              <a:t> </a:t>
            </a:r>
            <a:r>
              <a:rPr lang="en-US" dirty="0" smtClean="0"/>
              <a:t>rode and tackle </a:t>
            </a:r>
            <a:r>
              <a:rPr lang="en-US" dirty="0" smtClean="0"/>
              <a:t>that allows </a:t>
            </a:r>
            <a:r>
              <a:rPr lang="en-US" dirty="0" smtClean="0"/>
              <a:t>you to sleep well</a:t>
            </a:r>
          </a:p>
          <a:p>
            <a:r>
              <a:rPr lang="en-US" dirty="0" smtClean="0"/>
              <a:t>Anchor alarm that will wake you up</a:t>
            </a:r>
          </a:p>
          <a:p>
            <a:r>
              <a:rPr lang="en-US" dirty="0" smtClean="0"/>
              <a:t>Sleep with your iPhone on the pillow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577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1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78570"/>
            <a:ext cx="8042276" cy="4343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 to use the VHF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 cell phones die, go overboard and lose coverage.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SPOT or INREACH device is handy on long trips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Leave a float plan with a friend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 include description of boat, crew, how to contact the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oast Guard, how to contact you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VHF with DSC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 CONNECT IT TO A GPS!!!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Staying in Touch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0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9213B"/>
                </a:solidFill>
              </a:rPr>
              <a:t>When S#/t Happens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78570"/>
            <a:ext cx="8042276" cy="434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Stay calm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you have more time than you think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Stay organized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Stay methodical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think before you do!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Stay put as long as you need to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Stay rested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P53100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B400"/>
                </a:solidFill>
              </a:rPr>
              <a:t>When you are out there</a:t>
            </a:r>
            <a:endParaRPr lang="en-US" dirty="0">
              <a:solidFill>
                <a:srgbClr val="FFB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98008"/>
            <a:ext cx="8042276" cy="429799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B400"/>
                </a:solidFill>
              </a:rPr>
              <a:t>ALWAYS know where you are!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Remember: your autopilot is blind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Listen to your inner voice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Take care of the boat so it can take care of you</a:t>
            </a:r>
          </a:p>
          <a:p>
            <a:r>
              <a:rPr lang="en-US" b="1" dirty="0" smtClean="0">
                <a:solidFill>
                  <a:srgbClr val="FFB400"/>
                </a:solidFill>
              </a:rPr>
              <a:t>Stay rested, warm, dry, hydrated and fed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Keep things charged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2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62346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9190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0069" y="0"/>
            <a:ext cx="99911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Basic Principles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36271"/>
            <a:ext cx="8042276" cy="449906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K.I.S.S. </a:t>
            </a:r>
            <a:r>
              <a:rPr lang="mr-IN" sz="3000" dirty="0" smtClean="0">
                <a:solidFill>
                  <a:srgbClr val="FFFFFF"/>
                </a:solidFill>
              </a:rPr>
              <a:t>–</a:t>
            </a:r>
            <a:r>
              <a:rPr lang="en-US" sz="3000" dirty="0" smtClean="0">
                <a:solidFill>
                  <a:srgbClr val="FFFFFF"/>
                </a:solidFill>
              </a:rPr>
              <a:t> More gadgets don</a:t>
            </a:r>
            <a:r>
              <a:rPr lang="mr-IN" sz="3000" dirty="0" smtClean="0">
                <a:solidFill>
                  <a:srgbClr val="FFFFFF"/>
                </a:solidFill>
              </a:rPr>
              <a:t>’</a:t>
            </a:r>
            <a:r>
              <a:rPr lang="en-US" sz="3000" dirty="0" smtClean="0">
                <a:solidFill>
                  <a:srgbClr val="FFFFFF"/>
                </a:solidFill>
              </a:rPr>
              <a:t>t make you safer</a:t>
            </a:r>
          </a:p>
          <a:p>
            <a:r>
              <a:rPr lang="en-US" sz="3000" dirty="0" smtClean="0">
                <a:solidFill>
                  <a:srgbClr val="FFFFFF"/>
                </a:solidFill>
              </a:rPr>
              <a:t>Don’t rely on anything you can’t do without or fix yourself</a:t>
            </a:r>
          </a:p>
          <a:p>
            <a:r>
              <a:rPr lang="en-US" sz="3000" dirty="0" smtClean="0">
                <a:solidFill>
                  <a:srgbClr val="FFFFFF"/>
                </a:solidFill>
              </a:rPr>
              <a:t>If you can’t fix it or do without, have a backup plan</a:t>
            </a:r>
          </a:p>
          <a:p>
            <a:r>
              <a:rPr lang="en-US" sz="3000" dirty="0" smtClean="0">
                <a:solidFill>
                  <a:srgbClr val="FFFFFF"/>
                </a:solidFill>
              </a:rPr>
              <a:t>Plan for</a:t>
            </a:r>
            <a:r>
              <a:rPr lang="mr-IN" sz="3000" dirty="0" smtClean="0">
                <a:solidFill>
                  <a:srgbClr val="FFFFFF"/>
                </a:solidFill>
              </a:rPr>
              <a:t>…</a:t>
            </a:r>
            <a:r>
              <a:rPr lang="en-US" sz="3000" dirty="0" smtClean="0">
                <a:solidFill>
                  <a:srgbClr val="FFFFFF"/>
                </a:solidFill>
              </a:rPr>
              <a:t>and</a:t>
            </a:r>
            <a:r>
              <a:rPr lang="mr-IN" sz="3000" dirty="0" smtClean="0">
                <a:solidFill>
                  <a:srgbClr val="FFFFFF"/>
                </a:solidFill>
              </a:rPr>
              <a:t>…</a:t>
            </a:r>
            <a:r>
              <a:rPr lang="en-US" sz="3000" dirty="0" smtClean="0">
                <a:solidFill>
                  <a:srgbClr val="FFFFFF"/>
                </a:solidFill>
              </a:rPr>
              <a:t>practice the ‘what-ifs’ </a:t>
            </a:r>
          </a:p>
          <a:p>
            <a:pPr marL="0" indent="0">
              <a:buNone/>
            </a:pPr>
            <a:endParaRPr lang="en-US" sz="30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BUT</a:t>
            </a:r>
            <a:r>
              <a:rPr lang="mr-IN" sz="3000" dirty="0" smtClean="0">
                <a:solidFill>
                  <a:srgbClr val="FFFFFF"/>
                </a:solidFill>
              </a:rPr>
              <a:t>…</a:t>
            </a:r>
            <a:r>
              <a:rPr lang="en-US" sz="3000" dirty="0" smtClean="0">
                <a:solidFill>
                  <a:srgbClr val="FFFFFF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6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25802"/>
            <a:ext cx="8042276" cy="55971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endParaRPr lang="en-US" sz="5400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FFFF"/>
                </a:solidFill>
              </a:rPr>
              <a:t>Don’t </a:t>
            </a:r>
            <a:r>
              <a:rPr lang="en-US" sz="5400" dirty="0" smtClean="0">
                <a:solidFill>
                  <a:srgbClr val="FFFFFF"/>
                </a:solidFill>
              </a:rPr>
              <a:t>let fear of failing keep you at the dock!</a:t>
            </a:r>
          </a:p>
        </p:txBody>
      </p:sp>
    </p:spTree>
    <p:extLst>
      <p:ext uri="{BB962C8B-B14F-4D97-AF65-F5344CB8AC3E}">
        <p14:creationId xmlns:p14="http://schemas.microsoft.com/office/powerpoint/2010/main" val="255653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dersailfwdofportb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16" y="-591406"/>
            <a:ext cx="8591550" cy="7830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3579604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FFFF"/>
                </a:solidFill>
              </a:rPr>
              <a:t>Disclaimer</a:t>
            </a:r>
            <a:endParaRPr 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3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34833"/>
            <a:ext cx="8042276" cy="46431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Autopilot (possibly also a wind vane)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Manual windlass and manual head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PC chartplotter with GPS wired to my </a:t>
            </a:r>
            <a:r>
              <a:rPr lang="en-US" dirty="0" smtClean="0">
                <a:solidFill>
                  <a:srgbClr val="FFFFFF"/>
                </a:solidFill>
              </a:rPr>
              <a:t>AIS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or </a:t>
            </a:r>
            <a:r>
              <a:rPr lang="en-US" dirty="0" smtClean="0">
                <a:solidFill>
                  <a:srgbClr val="FFFFFF"/>
                </a:solidFill>
              </a:rPr>
              <a:t>a </a:t>
            </a:r>
            <a:r>
              <a:rPr lang="en-US" dirty="0" smtClean="0">
                <a:solidFill>
                  <a:srgbClr val="FFFFFF"/>
                </a:solidFill>
              </a:rPr>
              <a:t>GPS-enabled iPad with </a:t>
            </a:r>
            <a:r>
              <a:rPr lang="en-US" dirty="0" err="1" smtClean="0">
                <a:solidFill>
                  <a:srgbClr val="FFFFFF"/>
                </a:solidFill>
              </a:rPr>
              <a:t>Navionics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12 V USB charging outlets to keep backup navigation systems charged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Lazy </a:t>
            </a:r>
            <a:r>
              <a:rPr lang="en-US" dirty="0" smtClean="0">
                <a:solidFill>
                  <a:srgbClr val="FFFFFF"/>
                </a:solidFill>
              </a:rPr>
              <a:t>jacks, lines </a:t>
            </a:r>
            <a:r>
              <a:rPr lang="en-US" dirty="0" smtClean="0">
                <a:solidFill>
                  <a:srgbClr val="FFFFFF"/>
                </a:solidFill>
              </a:rPr>
              <a:t>led to </a:t>
            </a:r>
            <a:r>
              <a:rPr lang="en-US" dirty="0" smtClean="0">
                <a:solidFill>
                  <a:srgbClr val="FFFFFF"/>
                </a:solidFill>
              </a:rPr>
              <a:t>cockpit, roller furling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SMALL </a:t>
            </a:r>
            <a:r>
              <a:rPr lang="en-US" dirty="0">
                <a:solidFill>
                  <a:srgbClr val="FFFFFF"/>
                </a:solidFill>
              </a:rPr>
              <a:t>refrigerator to use less power***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3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IMG_54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712635" y="-424803"/>
            <a:ext cx="8042276" cy="4343400"/>
          </a:xfrm>
          <a:prstGeom prst="rect">
            <a:avLst/>
          </a:prstGeom>
        </p:spPr>
      </p:pic>
      <p:pic>
        <p:nvPicPr>
          <p:cNvPr id="8" name="Picture 7" descr="monitor in cockpit.jp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344"/>
            <a:ext cx="5125780" cy="3299098"/>
          </a:xfrm>
          <a:prstGeom prst="rect">
            <a:avLst/>
          </a:prstGeom>
        </p:spPr>
      </p:pic>
      <p:pic>
        <p:nvPicPr>
          <p:cNvPr id="10" name="Picture 9" descr="IMG_50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908" y="-424803"/>
            <a:ext cx="7807803" cy="72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Backups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84390"/>
          </a:xfrm>
        </p:spPr>
        <p:txBody>
          <a:bodyPr>
            <a:normAutofit fontScale="62500" lnSpcReduction="20000"/>
          </a:bodyPr>
          <a:lstStyle/>
          <a:p>
            <a:r>
              <a:rPr lang="en-US" sz="3300" dirty="0"/>
              <a:t>Spare ram for the autopilot</a:t>
            </a:r>
          </a:p>
          <a:p>
            <a:r>
              <a:rPr lang="en-US" sz="3300" dirty="0" smtClean="0"/>
              <a:t>Foot pump for water</a:t>
            </a:r>
          </a:p>
          <a:p>
            <a:r>
              <a:rPr lang="en-US" sz="3300" dirty="0" smtClean="0"/>
              <a:t>Bucket for the head</a:t>
            </a:r>
          </a:p>
          <a:p>
            <a:r>
              <a:rPr lang="en-US" sz="3300" dirty="0" smtClean="0"/>
              <a:t>Oars for dinghy (and kayak)</a:t>
            </a:r>
          </a:p>
          <a:p>
            <a:r>
              <a:rPr lang="en-US" sz="3300" dirty="0" smtClean="0"/>
              <a:t>Spare handle for the windlass</a:t>
            </a:r>
          </a:p>
          <a:p>
            <a:r>
              <a:rPr lang="en-US" sz="3300" dirty="0" smtClean="0"/>
              <a:t>Separate starting battery</a:t>
            </a:r>
          </a:p>
          <a:p>
            <a:r>
              <a:rPr lang="en-US" sz="3300" dirty="0" smtClean="0"/>
              <a:t>Hand-held radio</a:t>
            </a:r>
          </a:p>
          <a:p>
            <a:r>
              <a:rPr lang="en-US" sz="3300" dirty="0" smtClean="0"/>
              <a:t>Spare PC plotter</a:t>
            </a:r>
            <a:r>
              <a:rPr lang="en-US" sz="3300" dirty="0" smtClean="0"/>
              <a:t>, </a:t>
            </a:r>
            <a:r>
              <a:rPr lang="en-US" sz="3300" dirty="0" smtClean="0"/>
              <a:t>iPhone</a:t>
            </a:r>
            <a:endParaRPr lang="en-US" sz="3300" dirty="0" smtClean="0"/>
          </a:p>
          <a:p>
            <a:pPr marL="0" indent="0">
              <a:buNone/>
            </a:pPr>
            <a:r>
              <a:rPr lang="mr-IN" sz="3300" dirty="0" smtClean="0"/>
              <a:t>…</a:t>
            </a:r>
            <a:r>
              <a:rPr lang="en-US" sz="3300" dirty="0" smtClean="0"/>
              <a:t>play the ‘what-if’ game and</a:t>
            </a:r>
          </a:p>
          <a:p>
            <a:pPr marL="0" indent="0">
              <a:buNone/>
            </a:pPr>
            <a:r>
              <a:rPr lang="en-US" sz="3300" dirty="0" smtClean="0"/>
              <a:t>add to the list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IMG_57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878" y="1444532"/>
            <a:ext cx="3855044" cy="514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5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3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09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More </a:t>
            </a:r>
            <a:r>
              <a:rPr lang="en-US" dirty="0" smtClean="0">
                <a:solidFill>
                  <a:schemeClr val="tx1"/>
                </a:solidFill>
              </a:rPr>
              <a:t>backups</a:t>
            </a:r>
            <a:r>
              <a:rPr lang="mr-IN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6955"/>
            <a:ext cx="8042276" cy="48748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Spare bilge pump and manual bilge pump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Engine: </a:t>
            </a:r>
            <a:r>
              <a:rPr lang="en-US" dirty="0" smtClean="0">
                <a:solidFill>
                  <a:srgbClr val="000000"/>
                </a:solidFill>
              </a:rPr>
              <a:t>starter</a:t>
            </a:r>
            <a:r>
              <a:rPr lang="en-US" dirty="0" smtClean="0">
                <a:solidFill>
                  <a:srgbClr val="000000"/>
                </a:solidFill>
              </a:rPr>
              <a:t>, alternator, water pump, gaskets, belts, filters, impellers, hoses, thermostat, oil, fuel</a:t>
            </a:r>
            <a:r>
              <a:rPr lang="mr-IN" dirty="0" smtClean="0">
                <a:solidFill>
                  <a:srgbClr val="000000"/>
                </a:solidFill>
              </a:rPr>
              <a:t>…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Anchors, rode, shackles, short pieces of line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Handles for windlass and winches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Nuts, bolts, screws, wire, </a:t>
            </a:r>
            <a:r>
              <a:rPr lang="en-US" dirty="0" smtClean="0">
                <a:solidFill>
                  <a:srgbClr val="000000"/>
                </a:solidFill>
              </a:rPr>
              <a:t>fitting</a:t>
            </a:r>
            <a:r>
              <a:rPr lang="en-US" dirty="0" smtClean="0"/>
              <a:t>s</a:t>
            </a:r>
            <a:endParaRPr lang="en-US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Sail repair and line splicing kits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Seals, leathers, packing, etc. for your marine head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Fiberglass repair essentials</a:t>
            </a:r>
          </a:p>
          <a:p>
            <a:pPr marL="0" indent="0">
              <a:buNone/>
            </a:pPr>
            <a:r>
              <a:rPr lang="mr-IN" dirty="0" smtClean="0">
                <a:solidFill>
                  <a:schemeClr val="bg2"/>
                </a:solidFill>
              </a:rPr>
              <a:t>…</a:t>
            </a:r>
            <a:r>
              <a:rPr lang="en-US" dirty="0" smtClean="0">
                <a:solidFill>
                  <a:schemeClr val="bg2"/>
                </a:solidFill>
              </a:rPr>
              <a:t>and all the tools needed to install or repair them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3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5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0525" y="1600200"/>
            <a:ext cx="4932452" cy="5257799"/>
          </a:xfrm>
          <a:prstGeom prst="rect">
            <a:avLst/>
          </a:prstGeom>
        </p:spPr>
      </p:pic>
      <p:pic>
        <p:nvPicPr>
          <p:cNvPr id="5" name="Picture 4" descr="IMG_15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235960" cy="2507314"/>
          </a:xfrm>
          <a:prstGeom prst="rect">
            <a:avLst/>
          </a:prstGeom>
        </p:spPr>
      </p:pic>
      <p:pic>
        <p:nvPicPr>
          <p:cNvPr id="6" name="Picture 5" descr="IMG_15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961" y="0"/>
            <a:ext cx="6814217" cy="2075377"/>
          </a:xfrm>
          <a:prstGeom prst="rect">
            <a:avLst/>
          </a:prstGeom>
        </p:spPr>
      </p:pic>
      <p:pic>
        <p:nvPicPr>
          <p:cNvPr id="8" name="Picture 7" descr="DSC0161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193" y="2031999"/>
            <a:ext cx="6389943" cy="48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9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12713</TotalTime>
  <Words>772</Words>
  <Application>Microsoft Macintosh PowerPoint</Application>
  <PresentationFormat>On-screen Show (4:3)</PresentationFormat>
  <Paragraphs>99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Breeze</vt:lpstr>
      <vt:lpstr> Sailing Safely Singlehanded: the  Ultimate in Social  Distancing  </vt:lpstr>
      <vt:lpstr>Basic Principles</vt:lpstr>
      <vt:lpstr>PowerPoint Presentation</vt:lpstr>
      <vt:lpstr>Disclaimer</vt:lpstr>
      <vt:lpstr>Essentials</vt:lpstr>
      <vt:lpstr>PowerPoint Presentation</vt:lpstr>
      <vt:lpstr>Sample Backups…</vt:lpstr>
      <vt:lpstr>More backups…</vt:lpstr>
      <vt:lpstr>PowerPoint Presentation</vt:lpstr>
      <vt:lpstr>Prepare Yourself…</vt:lpstr>
      <vt:lpstr>PowerPoint Presentation</vt:lpstr>
      <vt:lpstr>Plan Ahead</vt:lpstr>
      <vt:lpstr>Prepare the boat</vt:lpstr>
      <vt:lpstr>PowerPoint Presentation</vt:lpstr>
      <vt:lpstr>Anchoring alone</vt:lpstr>
      <vt:lpstr>Staying in Touch</vt:lpstr>
      <vt:lpstr>When S#/t Happens</vt:lpstr>
      <vt:lpstr>When you are out there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Sailing Safely Singlehanded</dc:title>
  <dc:creator>Mary Campbell</dc:creator>
  <cp:lastModifiedBy>Mary Campbell</cp:lastModifiedBy>
  <cp:revision>50</cp:revision>
  <dcterms:created xsi:type="dcterms:W3CDTF">2018-11-11T15:57:41Z</dcterms:created>
  <dcterms:modified xsi:type="dcterms:W3CDTF">2020-05-13T02:58:52Z</dcterms:modified>
</cp:coreProperties>
</file>